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notesMasterIdLst>
    <p:notesMasterId r:id="rId24"/>
  </p:notesMasterIdLst>
  <p:handoutMasterIdLst>
    <p:handoutMasterId r:id="rId25"/>
  </p:handoutMasterIdLst>
  <p:sldIdLst>
    <p:sldId id="260" r:id="rId2"/>
    <p:sldId id="292" r:id="rId3"/>
    <p:sldId id="287" r:id="rId4"/>
    <p:sldId id="291" r:id="rId5"/>
    <p:sldId id="286" r:id="rId6"/>
    <p:sldId id="289" r:id="rId7"/>
    <p:sldId id="297" r:id="rId8"/>
    <p:sldId id="300" r:id="rId9"/>
    <p:sldId id="271" r:id="rId10"/>
    <p:sldId id="278" r:id="rId11"/>
    <p:sldId id="279" r:id="rId12"/>
    <p:sldId id="280" r:id="rId13"/>
    <p:sldId id="299" r:id="rId14"/>
    <p:sldId id="298" r:id="rId15"/>
    <p:sldId id="275" r:id="rId16"/>
    <p:sldId id="294" r:id="rId17"/>
    <p:sldId id="273" r:id="rId18"/>
    <p:sldId id="290" r:id="rId19"/>
    <p:sldId id="301" r:id="rId20"/>
    <p:sldId id="277" r:id="rId21"/>
    <p:sldId id="272" r:id="rId22"/>
    <p:sldId id="288" r:id="rId23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69106-1015-4E69-BB95-D515E375C91C}" v="2" dt="2023-06-25T00:22:23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13" autoAdjust="0"/>
    <p:restoredTop sz="94805" autoAdjust="0"/>
  </p:normalViewPr>
  <p:slideViewPr>
    <p:cSldViewPr>
      <p:cViewPr varScale="1">
        <p:scale>
          <a:sx n="62" d="100"/>
          <a:sy n="62" d="100"/>
        </p:scale>
        <p:origin x="120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82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Zrinski Jr" userId="9d5de1bd-0a73-4179-b8c2-9768946f2765" providerId="ADAL" clId="{15969106-1015-4E69-BB95-D515E375C91C}"/>
    <pc:docChg chg="modSld">
      <pc:chgData name="Frank Zrinski Jr" userId="9d5de1bd-0a73-4179-b8c2-9768946f2765" providerId="ADAL" clId="{15969106-1015-4E69-BB95-D515E375C91C}" dt="2023-06-25T00:25:20.830" v="558" actId="20577"/>
      <pc:docMkLst>
        <pc:docMk/>
      </pc:docMkLst>
      <pc:sldChg chg="modSp mod">
        <pc:chgData name="Frank Zrinski Jr" userId="9d5de1bd-0a73-4179-b8c2-9768946f2765" providerId="ADAL" clId="{15969106-1015-4E69-BB95-D515E375C91C}" dt="2023-06-25T00:07:12.208" v="58" actId="20577"/>
        <pc:sldMkLst>
          <pc:docMk/>
          <pc:sldMk cId="0" sldId="260"/>
        </pc:sldMkLst>
        <pc:spChg chg="mod">
          <ac:chgData name="Frank Zrinski Jr" userId="9d5de1bd-0a73-4179-b8c2-9768946f2765" providerId="ADAL" clId="{15969106-1015-4E69-BB95-D515E375C91C}" dt="2023-06-25T00:07:12.208" v="58" actId="20577"/>
          <ac:spMkLst>
            <pc:docMk/>
            <pc:sldMk cId="0" sldId="260"/>
            <ac:spMk id="3" creationId="{00000000-0000-0000-0000-000000000000}"/>
          </ac:spMkLst>
        </pc:spChg>
        <pc:spChg chg="mod">
          <ac:chgData name="Frank Zrinski Jr" userId="9d5de1bd-0a73-4179-b8c2-9768946f2765" providerId="ADAL" clId="{15969106-1015-4E69-BB95-D515E375C91C}" dt="2023-06-25T00:06:47.582" v="33" actId="20577"/>
          <ac:spMkLst>
            <pc:docMk/>
            <pc:sldMk cId="0" sldId="260"/>
            <ac:spMk id="20489" creationId="{00000000-0000-0000-0000-000000000000}"/>
          </ac:spMkLst>
        </pc:spChg>
      </pc:sldChg>
      <pc:sldChg chg="addSp modSp mod">
        <pc:chgData name="Frank Zrinski Jr" userId="9d5de1bd-0a73-4179-b8c2-9768946f2765" providerId="ADAL" clId="{15969106-1015-4E69-BB95-D515E375C91C}" dt="2023-06-25T00:21:31.474" v="521" actId="14100"/>
        <pc:sldMkLst>
          <pc:docMk/>
          <pc:sldMk cId="0" sldId="271"/>
        </pc:sldMkLst>
        <pc:spChg chg="mod">
          <ac:chgData name="Frank Zrinski Jr" userId="9d5de1bd-0a73-4179-b8c2-9768946f2765" providerId="ADAL" clId="{15969106-1015-4E69-BB95-D515E375C91C}" dt="2023-06-25T00:19:20.869" v="493" actId="14100"/>
          <ac:spMkLst>
            <pc:docMk/>
            <pc:sldMk cId="0" sldId="271"/>
            <ac:spMk id="76802" creationId="{00000000-0000-0000-0000-000000000000}"/>
          </ac:spMkLst>
        </pc:spChg>
        <pc:spChg chg="mod">
          <ac:chgData name="Frank Zrinski Jr" userId="9d5de1bd-0a73-4179-b8c2-9768946f2765" providerId="ADAL" clId="{15969106-1015-4E69-BB95-D515E375C91C}" dt="2023-06-25T00:16:30.659" v="477" actId="20577"/>
          <ac:spMkLst>
            <pc:docMk/>
            <pc:sldMk cId="0" sldId="271"/>
            <ac:spMk id="76803" creationId="{00000000-0000-0000-0000-000000000000}"/>
          </ac:spMkLst>
        </pc:spChg>
        <pc:graphicFrameChg chg="add mod modGraphic">
          <ac:chgData name="Frank Zrinski Jr" userId="9d5de1bd-0a73-4179-b8c2-9768946f2765" providerId="ADAL" clId="{15969106-1015-4E69-BB95-D515E375C91C}" dt="2023-06-25T00:21:25.724" v="519" actId="14100"/>
          <ac:graphicFrameMkLst>
            <pc:docMk/>
            <pc:sldMk cId="0" sldId="271"/>
            <ac:graphicFrameMk id="2" creationId="{E696DFEB-448D-8E98-070D-34B9F34D5FEE}"/>
          </ac:graphicFrameMkLst>
        </pc:graphicFrameChg>
        <pc:picChg chg="mod ord">
          <ac:chgData name="Frank Zrinski Jr" userId="9d5de1bd-0a73-4179-b8c2-9768946f2765" providerId="ADAL" clId="{15969106-1015-4E69-BB95-D515E375C91C}" dt="2023-06-25T00:21:05.125" v="515" actId="14100"/>
          <ac:picMkLst>
            <pc:docMk/>
            <pc:sldMk cId="0" sldId="271"/>
            <ac:picMk id="76813" creationId="{00000000-0000-0000-0000-000000000000}"/>
          </ac:picMkLst>
        </pc:picChg>
        <pc:picChg chg="mod ord">
          <ac:chgData name="Frank Zrinski Jr" userId="9d5de1bd-0a73-4179-b8c2-9768946f2765" providerId="ADAL" clId="{15969106-1015-4E69-BB95-D515E375C91C}" dt="2023-06-25T00:21:31.474" v="521" actId="14100"/>
          <ac:picMkLst>
            <pc:docMk/>
            <pc:sldMk cId="0" sldId="271"/>
            <ac:picMk id="76814" creationId="{00000000-0000-0000-0000-000000000000}"/>
          </ac:picMkLst>
        </pc:picChg>
      </pc:sldChg>
      <pc:sldChg chg="modSp mod">
        <pc:chgData name="Frank Zrinski Jr" userId="9d5de1bd-0a73-4179-b8c2-9768946f2765" providerId="ADAL" clId="{15969106-1015-4E69-BB95-D515E375C91C}" dt="2023-06-25T00:12:58.339" v="296" actId="14100"/>
        <pc:sldMkLst>
          <pc:docMk/>
          <pc:sldMk cId="0" sldId="275"/>
        </pc:sldMkLst>
        <pc:spChg chg="mod">
          <ac:chgData name="Frank Zrinski Jr" userId="9d5de1bd-0a73-4179-b8c2-9768946f2765" providerId="ADAL" clId="{15969106-1015-4E69-BB95-D515E375C91C}" dt="2023-06-25T00:12:58.339" v="296" actId="14100"/>
          <ac:spMkLst>
            <pc:docMk/>
            <pc:sldMk cId="0" sldId="275"/>
            <ac:spMk id="84995" creationId="{00000000-0000-0000-0000-000000000000}"/>
          </ac:spMkLst>
        </pc:spChg>
      </pc:sldChg>
      <pc:sldChg chg="modSp mod">
        <pc:chgData name="Frank Zrinski Jr" userId="9d5de1bd-0a73-4179-b8c2-9768946f2765" providerId="ADAL" clId="{15969106-1015-4E69-BB95-D515E375C91C}" dt="2023-06-25T00:25:20.830" v="558" actId="20577"/>
        <pc:sldMkLst>
          <pc:docMk/>
          <pc:sldMk cId="0" sldId="277"/>
        </pc:sldMkLst>
        <pc:spChg chg="mod">
          <ac:chgData name="Frank Zrinski Jr" userId="9d5de1bd-0a73-4179-b8c2-9768946f2765" providerId="ADAL" clId="{15969106-1015-4E69-BB95-D515E375C91C}" dt="2023-06-25T00:25:20.830" v="558" actId="20577"/>
          <ac:spMkLst>
            <pc:docMk/>
            <pc:sldMk cId="0" sldId="277"/>
            <ac:spMk id="89091" creationId="{00000000-0000-0000-0000-000000000000}"/>
          </ac:spMkLst>
        </pc:spChg>
      </pc:sldChg>
      <pc:sldChg chg="addSp modSp mod">
        <pc:chgData name="Frank Zrinski Jr" userId="9d5de1bd-0a73-4179-b8c2-9768946f2765" providerId="ADAL" clId="{15969106-1015-4E69-BB95-D515E375C91C}" dt="2023-06-25T00:23:17.588" v="532" actId="1076"/>
        <pc:sldMkLst>
          <pc:docMk/>
          <pc:sldMk cId="0" sldId="278"/>
        </pc:sldMkLst>
        <pc:spChg chg="mod">
          <ac:chgData name="Frank Zrinski Jr" userId="9d5de1bd-0a73-4179-b8c2-9768946f2765" providerId="ADAL" clId="{15969106-1015-4E69-BB95-D515E375C91C}" dt="2023-06-25T00:14:49.577" v="390" actId="20577"/>
          <ac:spMkLst>
            <pc:docMk/>
            <pc:sldMk cId="0" sldId="278"/>
            <ac:spMk id="91138" creationId="{00000000-0000-0000-0000-000000000000}"/>
          </ac:spMkLst>
        </pc:spChg>
        <pc:spChg chg="mod">
          <ac:chgData name="Frank Zrinski Jr" userId="9d5de1bd-0a73-4179-b8c2-9768946f2765" providerId="ADAL" clId="{15969106-1015-4E69-BB95-D515E375C91C}" dt="2023-06-25T00:22:22.050" v="522" actId="20577"/>
          <ac:spMkLst>
            <pc:docMk/>
            <pc:sldMk cId="0" sldId="278"/>
            <ac:spMk id="91139" creationId="{00000000-0000-0000-0000-000000000000}"/>
          </ac:spMkLst>
        </pc:spChg>
        <pc:graphicFrameChg chg="add mod modGraphic">
          <ac:chgData name="Frank Zrinski Jr" userId="9d5de1bd-0a73-4179-b8c2-9768946f2765" providerId="ADAL" clId="{15969106-1015-4E69-BB95-D515E375C91C}" dt="2023-06-25T00:23:14.388" v="531" actId="1076"/>
          <ac:graphicFrameMkLst>
            <pc:docMk/>
            <pc:sldMk cId="0" sldId="278"/>
            <ac:graphicFrameMk id="2" creationId="{ADA2FD69-B18A-F7C9-CD83-BF0C8F45FA0B}"/>
          </ac:graphicFrameMkLst>
        </pc:graphicFrameChg>
        <pc:picChg chg="mod ord">
          <ac:chgData name="Frank Zrinski Jr" userId="9d5de1bd-0a73-4179-b8c2-9768946f2765" providerId="ADAL" clId="{15969106-1015-4E69-BB95-D515E375C91C}" dt="2023-06-25T00:23:17.588" v="532" actId="1076"/>
          <ac:picMkLst>
            <pc:docMk/>
            <pc:sldMk cId="0" sldId="278"/>
            <ac:picMk id="91147" creationId="{00000000-0000-0000-0000-000000000000}"/>
          </ac:picMkLst>
        </pc:picChg>
      </pc:sldChg>
      <pc:sldChg chg="modSp mod">
        <pc:chgData name="Frank Zrinski Jr" userId="9d5de1bd-0a73-4179-b8c2-9768946f2765" providerId="ADAL" clId="{15969106-1015-4E69-BB95-D515E375C91C}" dt="2023-06-25T00:11:29.466" v="214" actId="20577"/>
        <pc:sldMkLst>
          <pc:docMk/>
          <pc:sldMk cId="0" sldId="279"/>
        </pc:sldMkLst>
        <pc:spChg chg="mod">
          <ac:chgData name="Frank Zrinski Jr" userId="9d5de1bd-0a73-4179-b8c2-9768946f2765" providerId="ADAL" clId="{15969106-1015-4E69-BB95-D515E375C91C}" dt="2023-06-25T00:11:29.466" v="214" actId="20577"/>
          <ac:spMkLst>
            <pc:docMk/>
            <pc:sldMk cId="0" sldId="279"/>
            <ac:spMk id="93187" creationId="{00000000-0000-0000-0000-000000000000}"/>
          </ac:spMkLst>
        </pc:spChg>
      </pc:sldChg>
      <pc:sldChg chg="modSp mod">
        <pc:chgData name="Frank Zrinski Jr" userId="9d5de1bd-0a73-4179-b8c2-9768946f2765" providerId="ADAL" clId="{15969106-1015-4E69-BB95-D515E375C91C}" dt="2023-06-25T00:14:06.148" v="345" actId="5793"/>
        <pc:sldMkLst>
          <pc:docMk/>
          <pc:sldMk cId="0" sldId="280"/>
        </pc:sldMkLst>
        <pc:spChg chg="mod">
          <ac:chgData name="Frank Zrinski Jr" userId="9d5de1bd-0a73-4179-b8c2-9768946f2765" providerId="ADAL" clId="{15969106-1015-4E69-BB95-D515E375C91C}" dt="2023-06-25T00:14:06.148" v="345" actId="5793"/>
          <ac:spMkLst>
            <pc:docMk/>
            <pc:sldMk cId="0" sldId="280"/>
            <ac:spMk id="95235" creationId="{00000000-0000-0000-0000-000000000000}"/>
          </ac:spMkLst>
        </pc:spChg>
      </pc:sldChg>
      <pc:sldChg chg="modSp mod">
        <pc:chgData name="Frank Zrinski Jr" userId="9d5de1bd-0a73-4179-b8c2-9768946f2765" providerId="ADAL" clId="{15969106-1015-4E69-BB95-D515E375C91C}" dt="2023-06-25T00:08:28.430" v="119" actId="20577"/>
        <pc:sldMkLst>
          <pc:docMk/>
          <pc:sldMk cId="1918768536" sldId="291"/>
        </pc:sldMkLst>
        <pc:spChg chg="mod">
          <ac:chgData name="Frank Zrinski Jr" userId="9d5de1bd-0a73-4179-b8c2-9768946f2765" providerId="ADAL" clId="{15969106-1015-4E69-BB95-D515E375C91C}" dt="2023-06-25T00:08:28.430" v="119" actId="20577"/>
          <ac:spMkLst>
            <pc:docMk/>
            <pc:sldMk cId="1918768536" sldId="291"/>
            <ac:spMk id="2" creationId="{00000000-0000-0000-0000-000000000000}"/>
          </ac:spMkLst>
        </pc:spChg>
        <pc:spChg chg="mod">
          <ac:chgData name="Frank Zrinski Jr" userId="9d5de1bd-0a73-4179-b8c2-9768946f2765" providerId="ADAL" clId="{15969106-1015-4E69-BB95-D515E375C91C}" dt="2023-06-25T00:07:43.876" v="69" actId="20577"/>
          <ac:spMkLst>
            <pc:docMk/>
            <pc:sldMk cId="1918768536" sldId="291"/>
            <ac:spMk id="3" creationId="{00000000-0000-0000-0000-000000000000}"/>
          </ac:spMkLst>
        </pc:spChg>
      </pc:sldChg>
      <pc:sldChg chg="modSp mod">
        <pc:chgData name="Frank Zrinski Jr" userId="9d5de1bd-0a73-4179-b8c2-9768946f2765" providerId="ADAL" clId="{15969106-1015-4E69-BB95-D515E375C91C}" dt="2023-06-25T00:25:00.920" v="556" actId="20577"/>
        <pc:sldMkLst>
          <pc:docMk/>
          <pc:sldMk cId="1409900948" sldId="301"/>
        </pc:sldMkLst>
        <pc:spChg chg="mod">
          <ac:chgData name="Frank Zrinski Jr" userId="9d5de1bd-0a73-4179-b8c2-9768946f2765" providerId="ADAL" clId="{15969106-1015-4E69-BB95-D515E375C91C}" dt="2023-06-25T00:25:00.920" v="556" actId="20577"/>
          <ac:spMkLst>
            <pc:docMk/>
            <pc:sldMk cId="1409900948" sldId="301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fld id="{C1900D44-8548-4420-8A8E-5ACD3FD73C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78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fld id="{9C37DCB1-178A-450A-9DB2-4B45414DD1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29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1016D-C8FC-406C-B6CC-4C3E764A54B9}" type="slidenum">
              <a:rPr lang="en-US"/>
              <a:pPr/>
              <a:t>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47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9F430-32AA-488B-8A48-30D0E38553D8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 don’t teach Math, go to “EDIT” and choose “Delete Slide”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59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E4266-80C2-49CD-99B8-EAE94F313B35}" type="slidenum">
              <a:rPr lang="en-US"/>
              <a:pPr/>
              <a:t>10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 don’t teach Science, go to “EDIT” and choose “Delete Slide”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2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4E112F-0161-4C4F-A437-253CB20B8E40}" type="slidenum">
              <a:rPr lang="en-US"/>
              <a:pPr/>
              <a:t>11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 don’t teach Language Arts, go to “EDIT” and choose “Delete Slide”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07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3D3C2-9E60-43FC-B12E-50FCB5AC7073}" type="slidenum">
              <a:rPr lang="en-US"/>
              <a:pPr/>
              <a:t>12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If you don’t teach Social Studies, go to “EDIT” and choose “Delete Slide”</a:t>
            </a:r>
          </a:p>
        </p:txBody>
      </p:sp>
    </p:spTree>
    <p:extLst>
      <p:ext uri="{BB962C8B-B14F-4D97-AF65-F5344CB8AC3E}">
        <p14:creationId xmlns:p14="http://schemas.microsoft.com/office/powerpoint/2010/main" val="2093832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43CD5-ECA2-4145-BC2E-34C3BF92FEE5}" type="slidenum">
              <a:rPr lang="en-US"/>
              <a:pPr/>
              <a:t>15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customize the 80%/20% breakdowns, place the cursor in the text and type!  Go to the end of “tests”, hit return, then tab over once.  Repeat for “responsibility”.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74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FF8DD-6D5D-4BEA-BC7C-C8B422B7832E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58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7789A-69A0-42E6-B89A-13FFA1FCC933}" type="slidenum">
              <a:rPr lang="en-US"/>
              <a:pPr/>
              <a:t>20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customize, highlight and delete, or type over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44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DB83A-C630-4936-86FD-284E5C6F2F03}" type="slidenum">
              <a:rPr lang="en-US"/>
              <a:pPr/>
              <a:t>21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2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8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7408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8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08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408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7408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408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7408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09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09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09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09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09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09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7409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9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9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09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0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0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0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0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410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10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C01D60-0E0A-4196-BD38-35D7AE55A9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410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AA096-C037-4AD2-82A6-0BA375A810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D3E62-CE02-4006-9788-2A48C11EA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37274-25E3-4194-8969-2638F9D077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321F3-4D7D-4293-82FE-17B4797E04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837BD-129C-4AAF-BA34-8E066B7957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0F00C-12B7-4B5C-AEDE-0C4088D90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28EF2-7CF5-4694-B966-25151DCBA1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3B084-CE19-41BB-9FD8-C629FC503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E4349-770F-4916-8B7E-CB2EA71F8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17DA9-A5D0-4B1E-8966-83A9EFB117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305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06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306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7306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7306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306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7306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06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06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06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06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307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307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7307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07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07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07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07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07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307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307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308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308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308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9D83C4F-45DA-41D5-A279-EF69A55FABF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nasa.gov/audience/foreducators/nasaeclips/5eteachingmodel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>
          <a:xfrm>
            <a:off x="6649329" y="1219200"/>
            <a:ext cx="1905000" cy="5638800"/>
          </a:xfrm>
        </p:spPr>
        <p:txBody>
          <a:bodyPr/>
          <a:lstStyle/>
          <a:p>
            <a:r>
              <a:rPr lang="en-US" sz="2400" b="1" dirty="0">
                <a:latin typeface="Book Antiqua"/>
                <a:cs typeface="Book Antiqua"/>
              </a:rPr>
              <a:t>Welcome to </a:t>
            </a:r>
            <a:br>
              <a:rPr lang="en-US" sz="2400" b="1" dirty="0">
                <a:latin typeface="Book Antiqua"/>
                <a:cs typeface="Book Antiqua"/>
              </a:rPr>
            </a:br>
            <a:r>
              <a:rPr lang="en-US" sz="2400" b="1" dirty="0">
                <a:latin typeface="Book Antiqua"/>
                <a:cs typeface="Book Antiqua"/>
              </a:rPr>
              <a:t> Mr. </a:t>
            </a:r>
            <a:r>
              <a:rPr lang="en-US" sz="2400" b="1" dirty="0" err="1">
                <a:latin typeface="Book Antiqua"/>
                <a:cs typeface="Book Antiqua"/>
              </a:rPr>
              <a:t>Zrinski’s</a:t>
            </a:r>
            <a:br>
              <a:rPr lang="en-US" sz="2400" b="1" dirty="0">
                <a:latin typeface="Book Antiqua"/>
                <a:cs typeface="Book Antiqua"/>
              </a:rPr>
            </a:br>
            <a:r>
              <a:rPr lang="en-US" sz="2400" b="1" dirty="0">
                <a:latin typeface="Book Antiqua"/>
                <a:cs typeface="Book Antiqua"/>
              </a:rPr>
              <a:t> 6th Grade </a:t>
            </a:r>
            <a:r>
              <a:rPr lang="en-US" sz="2000" b="1" dirty="0">
                <a:latin typeface="Book Antiqua"/>
                <a:cs typeface="Book Antiqua"/>
              </a:rPr>
              <a:t>Math Science</a:t>
            </a:r>
            <a:br>
              <a:rPr lang="en-US" sz="2000" b="1" dirty="0">
                <a:latin typeface="Book Antiqua"/>
                <a:cs typeface="Book Antiqua"/>
              </a:rPr>
            </a:br>
            <a:r>
              <a:rPr lang="en-US" sz="2000" b="1" dirty="0">
                <a:latin typeface="Book Antiqua"/>
                <a:cs typeface="Book Antiqua"/>
              </a:rPr>
              <a:t>&amp;</a:t>
            </a:r>
            <a:br>
              <a:rPr lang="en-US" sz="2000" b="1" dirty="0">
                <a:latin typeface="Book Antiqua"/>
                <a:cs typeface="Book Antiqua"/>
              </a:rPr>
            </a:br>
            <a:r>
              <a:rPr lang="en-US" sz="2000" b="1" dirty="0">
                <a:latin typeface="Book Antiqua"/>
                <a:cs typeface="Book Antiqua"/>
              </a:rPr>
              <a:t>7</a:t>
            </a:r>
            <a:r>
              <a:rPr lang="en-US" sz="2000" b="1" baseline="30000" dirty="0">
                <a:latin typeface="Book Antiqua"/>
                <a:cs typeface="Book Antiqua"/>
              </a:rPr>
              <a:t>th</a:t>
            </a:r>
            <a:r>
              <a:rPr lang="en-US" sz="2000" b="1" dirty="0">
                <a:latin typeface="Book Antiqua"/>
                <a:cs typeface="Book Antiqua"/>
              </a:rPr>
              <a:t> Grade Science</a:t>
            </a:r>
            <a:br>
              <a:rPr lang="en-US" sz="2400" b="1" dirty="0">
                <a:latin typeface="Book Antiqua"/>
                <a:cs typeface="Book Antiqua"/>
              </a:rPr>
            </a:br>
            <a:r>
              <a:rPr lang="en-US" sz="2400" b="1" dirty="0">
                <a:latin typeface="Book Antiqua"/>
                <a:cs typeface="Book Antiqua"/>
              </a:rPr>
              <a:t>2023-2024</a:t>
            </a:r>
            <a:br>
              <a:rPr lang="en-US" sz="2400" b="1" dirty="0">
                <a:latin typeface="Book Antiqua"/>
                <a:cs typeface="Book Antiqua"/>
              </a:rPr>
            </a:br>
            <a:endParaRPr lang="en-US" sz="4000" b="1" dirty="0">
              <a:latin typeface="Book Antiqua"/>
              <a:cs typeface="Book Antiqu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98800" y="2108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Dallas Ranch Middle School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4179"/>
            <a:ext cx="340995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57.foxnews.com/global.fncstatic.com/static/managed/img/fn2/travel/876/493/m95qL89.jpg?ve=1&amp;tl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53" y="1905000"/>
            <a:ext cx="6414476" cy="360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5715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Please sign in and fill out the </a:t>
            </a:r>
            <a:r>
              <a:rPr lang="en-US" i="1" dirty="0" err="1"/>
              <a:t>attendandee</a:t>
            </a:r>
            <a:r>
              <a:rPr lang="en-US" i="1" dirty="0"/>
              <a:t> sheet.</a:t>
            </a:r>
          </a:p>
        </p:txBody>
      </p:sp>
    </p:spTree>
  </p:cSld>
  <p:clrMapOvr>
    <a:masterClrMapping/>
  </p:clrMapOvr>
  <p:transition advTm="541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763000" cy="914400"/>
          </a:xfrm>
        </p:spPr>
        <p:txBody>
          <a:bodyPr/>
          <a:lstStyle/>
          <a:p>
            <a:r>
              <a:rPr lang="en-US" sz="4000" dirty="0">
                <a:latin typeface="Textile" charset="0"/>
              </a:rPr>
              <a:t>7th Grade Science</a:t>
            </a:r>
            <a:endParaRPr lang="en-US" sz="4000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620000" cy="4191000"/>
          </a:xfrm>
        </p:spPr>
        <p:txBody>
          <a:bodyPr/>
          <a:lstStyle/>
          <a:p>
            <a:pPr>
              <a:buSzPct val="150000"/>
              <a:buNone/>
            </a:pPr>
            <a:endParaRPr lang="en-US" sz="2400" dirty="0">
              <a:latin typeface="Gadget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DA2FD69-B18A-F7C9-CD83-BF0C8F45F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87693"/>
              </p:ext>
            </p:extLst>
          </p:nvPr>
        </p:nvGraphicFramePr>
        <p:xfrm>
          <a:off x="1883167" y="1158411"/>
          <a:ext cx="4953000" cy="5531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836986160"/>
                    </a:ext>
                  </a:extLst>
                </a:gridCol>
              </a:tblGrid>
              <a:tr h="55311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August 2023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Topic 1:  Introduction to Matter    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September 2023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Topic 2:  Solids, Liquids and Gases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October 2023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Topic 3:  Chemical Reactions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November 2023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Topic 4:  Cell Processes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December 2023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Topic 5: Minerals and Rocks in the Geosphere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January 2024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Topic 6:  Distribution of Natural Resources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February 2024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Topic 7:  Ecosystems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2024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Topics 7/8 Flexible Month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April 2024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Topic 8:  Plate Tectonics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May 2024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Topic 9:  Earth’s Surface Systems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June 2024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  Topic 10:  Populations, Communities &amp;     Ecosystems</a:t>
                      </a:r>
                      <a:endParaRPr lang="en-US" sz="1400" dirty="0">
                        <a:solidFill>
                          <a:srgbClr val="404040"/>
                        </a:solidFill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202225059"/>
                  </a:ext>
                </a:extLst>
              </a:tr>
            </a:tbl>
          </a:graphicData>
        </a:graphic>
      </p:graphicFrame>
      <p:pic>
        <p:nvPicPr>
          <p:cNvPr id="91147" name="Picture 11" descr="MPj043732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2896" y="2344376"/>
            <a:ext cx="2165350" cy="315917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5132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763000" cy="914400"/>
          </a:xfrm>
        </p:spPr>
        <p:txBody>
          <a:bodyPr/>
          <a:lstStyle/>
          <a:p>
            <a:r>
              <a:rPr lang="en-US" sz="4800">
                <a:latin typeface="Textile" charset="0"/>
              </a:rPr>
              <a:t>Science Program Organization</a:t>
            </a:r>
            <a:endParaRPr lang="en-US" sz="400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  <a:buSzPct val="150000"/>
              <a:buFont typeface="Wingdings" pitchFamily="2" charset="2"/>
              <a:buChar char="§"/>
            </a:pPr>
            <a:r>
              <a:rPr lang="en-US" sz="2800" dirty="0">
                <a:latin typeface="Gadget" charset="0"/>
              </a:rPr>
              <a:t>Focus on the Big Idea and the Future</a:t>
            </a:r>
          </a:p>
          <a:p>
            <a:pPr>
              <a:lnSpc>
                <a:spcPct val="90000"/>
              </a:lnSpc>
              <a:buSzPct val="150000"/>
              <a:buFont typeface="Wingdings" pitchFamily="2" charset="2"/>
              <a:buNone/>
            </a:pPr>
            <a:r>
              <a:rPr lang="en-US" sz="2400" dirty="0">
                <a:latin typeface="Gadget" charset="0"/>
              </a:rPr>
              <a:t>Front loading using prior knowledge. Focus on investigation.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latin typeface="Gadget" charset="0"/>
              </a:rPr>
              <a:t>Purpose for Reading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latin typeface="Gadget" charset="0"/>
              </a:rPr>
              <a:t>Vocabulary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latin typeface="Gadget" charset="0"/>
              </a:rPr>
              <a:t>Hands on Learning Projects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latin typeface="Gadget" charset="0"/>
              </a:rPr>
              <a:t>AVID Note Taking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latin typeface="Gadget" charset="0"/>
              </a:rPr>
              <a:t>Responsibility </a:t>
            </a:r>
          </a:p>
        </p:txBody>
      </p:sp>
      <p:pic>
        <p:nvPicPr>
          <p:cNvPr id="93191" name="Picture 7" descr="MP900442301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533900"/>
            <a:ext cx="3429000" cy="2286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4025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763000" cy="914400"/>
          </a:xfrm>
        </p:spPr>
        <p:txBody>
          <a:bodyPr/>
          <a:lstStyle/>
          <a:p>
            <a:pPr algn="l"/>
            <a:r>
              <a:rPr lang="en-US" dirty="0">
                <a:latin typeface="Textile" charset="0"/>
              </a:rPr>
              <a:t> Consistent Deep Lessons</a:t>
            </a:r>
            <a:r>
              <a:rPr lang="en-US" sz="5400" dirty="0">
                <a:latin typeface="Textile" charset="0"/>
              </a:rPr>
              <a:t> 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4572000"/>
          </a:xfrm>
        </p:spPr>
        <p:txBody>
          <a:bodyPr/>
          <a:lstStyle/>
          <a:p>
            <a:pPr>
              <a:buSzPct val="150000"/>
              <a:buFont typeface="Wingdings" pitchFamily="2" charset="2"/>
              <a:buChar char="§"/>
            </a:pPr>
            <a:r>
              <a:rPr lang="en-US" sz="2400" b="1" dirty="0">
                <a:latin typeface="Gadget" charset="0"/>
              </a:rPr>
              <a:t>Focus on the idea that Science=Question</a:t>
            </a:r>
          </a:p>
          <a:p>
            <a:pPr lvl="1">
              <a:buSzPct val="150000"/>
              <a:buFont typeface="Wingdings" pitchFamily="2" charset="2"/>
              <a:buChar char="§"/>
            </a:pPr>
            <a:r>
              <a:rPr lang="en-US" sz="2000" b="1" dirty="0">
                <a:latin typeface="Gadget" charset="0"/>
              </a:rPr>
              <a:t>Key Concept Questing Strategies</a:t>
            </a:r>
          </a:p>
          <a:p>
            <a:pPr lvl="1">
              <a:buSzPct val="150000"/>
              <a:buFont typeface="Wingdings" pitchFamily="2" charset="2"/>
              <a:buChar char="§"/>
            </a:pPr>
            <a:r>
              <a:rPr lang="en-US" sz="2000" b="1" dirty="0">
                <a:latin typeface="Gadget" charset="0"/>
              </a:rPr>
              <a:t>Standards Warm Up/</a:t>
            </a:r>
            <a:r>
              <a:rPr lang="en-US" sz="2000" b="1" dirty="0" err="1">
                <a:latin typeface="Gadget" charset="0"/>
              </a:rPr>
              <a:t>Bellwork</a:t>
            </a:r>
            <a:r>
              <a:rPr lang="en-US" sz="2000" b="1" dirty="0">
                <a:latin typeface="Gadget" charset="0"/>
              </a:rPr>
              <a:t> Activities </a:t>
            </a:r>
          </a:p>
          <a:p>
            <a:pPr marL="457200" lvl="1" indent="0">
              <a:buSzPct val="150000"/>
              <a:buNone/>
            </a:pPr>
            <a:endParaRPr lang="en-US" sz="2000" b="1" dirty="0">
              <a:latin typeface="Gadget" charset="0"/>
            </a:endParaRPr>
          </a:p>
          <a:p>
            <a:pPr>
              <a:buSzPct val="150000"/>
              <a:buFont typeface="Wingdings" pitchFamily="2" charset="2"/>
              <a:buChar char="§"/>
            </a:pPr>
            <a:r>
              <a:rPr lang="en-US" sz="2400" b="1" dirty="0">
                <a:latin typeface="Gadget" charset="0"/>
              </a:rPr>
              <a:t>Focus on Process Thinking</a:t>
            </a:r>
          </a:p>
          <a:p>
            <a:pPr lvl="1">
              <a:buSzPct val="150000"/>
              <a:buFont typeface="Wingdings" pitchFamily="2" charset="2"/>
              <a:buChar char="§"/>
            </a:pPr>
            <a:r>
              <a:rPr lang="en-US" sz="2000" b="1" dirty="0">
                <a:latin typeface="Gadget" charset="0"/>
              </a:rPr>
              <a:t>Scientific Method</a:t>
            </a:r>
          </a:p>
          <a:p>
            <a:pPr lvl="1">
              <a:buSzPct val="150000"/>
              <a:buFont typeface="Wingdings" pitchFamily="2" charset="2"/>
              <a:buChar char="§"/>
            </a:pPr>
            <a:r>
              <a:rPr lang="en-US" sz="2000" b="1" dirty="0">
                <a:latin typeface="Gadget" charset="0"/>
              </a:rPr>
              <a:t>Activities and Reports that focus on intellectual thought</a:t>
            </a:r>
          </a:p>
          <a:p>
            <a:pPr lvl="1">
              <a:buSzPct val="150000"/>
              <a:buFont typeface="Wingdings" pitchFamily="2" charset="2"/>
              <a:buChar char="§"/>
            </a:pPr>
            <a:endParaRPr lang="en-US" sz="2000" b="1" dirty="0">
              <a:latin typeface="Gadget" charset="0"/>
            </a:endParaRPr>
          </a:p>
          <a:p>
            <a:pPr>
              <a:buSzPct val="150000"/>
              <a:buFont typeface="Wingdings" pitchFamily="2" charset="2"/>
              <a:buChar char="§"/>
            </a:pPr>
            <a:r>
              <a:rPr lang="en-US" sz="2400" b="1" dirty="0">
                <a:latin typeface="Gadget" charset="0"/>
              </a:rPr>
              <a:t>Focus on Technology </a:t>
            </a:r>
          </a:p>
          <a:p>
            <a:pPr lvl="1">
              <a:buSzPct val="150000"/>
              <a:buFont typeface="Wingdings" pitchFamily="2" charset="2"/>
              <a:buChar char="§"/>
            </a:pPr>
            <a:r>
              <a:rPr lang="en-US" sz="2400" b="1" dirty="0">
                <a:latin typeface="Gadget" charset="0"/>
              </a:rPr>
              <a:t>Making the link to the future</a:t>
            </a:r>
          </a:p>
          <a:p>
            <a:pPr lvl="1">
              <a:buClr>
                <a:schemeClr val="accent2"/>
              </a:buClr>
              <a:buSzPct val="150000"/>
              <a:buFont typeface="Wingdings" pitchFamily="2" charset="2"/>
              <a:buChar char="§"/>
            </a:pPr>
            <a:r>
              <a:rPr lang="en-US" sz="2400" dirty="0">
                <a:latin typeface="Gadget" charset="0"/>
              </a:rPr>
              <a:t>Visuals: Online/Website/Posters</a:t>
            </a:r>
          </a:p>
        </p:txBody>
      </p:sp>
      <p:pic>
        <p:nvPicPr>
          <p:cNvPr id="95239" name="Picture 7" descr="MC90033268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0"/>
            <a:ext cx="1981200" cy="17970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4916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2667000" cy="3581400"/>
          </a:xfrm>
        </p:spPr>
        <p:txBody>
          <a:bodyPr/>
          <a:lstStyle/>
          <a:p>
            <a:r>
              <a:rPr lang="en-US" dirty="0"/>
              <a:t>5 E’s of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724400"/>
          </a:xfrm>
        </p:spPr>
        <p:txBody>
          <a:bodyPr/>
          <a:lstStyle/>
          <a:p>
            <a:endParaRPr lang="en-US" sz="2400" dirty="0">
              <a:hlinkClick r:id="rId2"/>
            </a:endParaRPr>
          </a:p>
          <a:p>
            <a:endParaRPr lang="en-US" sz="2400" dirty="0">
              <a:hlinkClick r:id="rId2"/>
            </a:endParaRPr>
          </a:p>
          <a:p>
            <a:endParaRPr lang="en-US" sz="2400" dirty="0">
              <a:hlinkClick r:id="rId2"/>
            </a:endParaRPr>
          </a:p>
          <a:p>
            <a:endParaRPr lang="en-US" sz="2400" dirty="0">
              <a:hlinkClick r:id="rId2"/>
            </a:endParaRPr>
          </a:p>
          <a:p>
            <a:endParaRPr lang="en-US" sz="2400" dirty="0">
              <a:hlinkClick r:id="rId2"/>
            </a:endParaRPr>
          </a:p>
          <a:p>
            <a:endParaRPr lang="en-US" sz="2400" dirty="0">
              <a:hlinkClick r:id="rId2"/>
            </a:endParaRPr>
          </a:p>
          <a:p>
            <a:endParaRPr lang="en-US" sz="2400" dirty="0">
              <a:hlinkClick r:id="rId2"/>
            </a:endParaRPr>
          </a:p>
          <a:p>
            <a:endParaRPr lang="en-US" sz="2400" dirty="0">
              <a:hlinkClick r:id="rId2"/>
            </a:endParaRPr>
          </a:p>
          <a:p>
            <a:endParaRPr lang="en-US" sz="2400" dirty="0">
              <a:hlinkClick r:id="rId2"/>
            </a:endParaRPr>
          </a:p>
          <a:p>
            <a:r>
              <a:rPr lang="en-US" sz="2400" dirty="0">
                <a:hlinkClick r:id="rId2"/>
              </a:rPr>
              <a:t>http://www.nasa.gov/audience/foreducators/nasaeclips/5eteachingmodels/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914400"/>
            <a:ext cx="47244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2502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C’s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 Character</a:t>
            </a:r>
          </a:p>
          <a:p>
            <a:r>
              <a:rPr lang="en-US" dirty="0"/>
              <a:t>2- Collaboration</a:t>
            </a:r>
          </a:p>
          <a:p>
            <a:r>
              <a:rPr lang="en-US" dirty="0"/>
              <a:t>3- Communication</a:t>
            </a:r>
          </a:p>
          <a:p>
            <a:r>
              <a:rPr lang="en-US" dirty="0"/>
              <a:t>4-  Creative Problem Solving</a:t>
            </a:r>
          </a:p>
          <a:p>
            <a:r>
              <a:rPr lang="en-US" dirty="0"/>
              <a:t>5-  Critical Thinking</a:t>
            </a:r>
          </a:p>
          <a:p>
            <a:r>
              <a:rPr lang="en-US" dirty="0"/>
              <a:t>6-  Courage and Consistency</a:t>
            </a:r>
          </a:p>
          <a:p>
            <a:r>
              <a:rPr lang="en-US" dirty="0"/>
              <a:t>STEM/California Standards </a:t>
            </a:r>
          </a:p>
        </p:txBody>
      </p:sp>
    </p:spTree>
    <p:extLst>
      <p:ext uri="{BB962C8B-B14F-4D97-AF65-F5344CB8AC3E}">
        <p14:creationId xmlns:p14="http://schemas.microsoft.com/office/powerpoint/2010/main" val="268071297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763000" cy="914400"/>
          </a:xfrm>
        </p:spPr>
        <p:txBody>
          <a:bodyPr/>
          <a:lstStyle/>
          <a:p>
            <a:pPr algn="l"/>
            <a:r>
              <a:rPr lang="en-US" sz="5400" dirty="0">
                <a:latin typeface="Textile" charset="0"/>
              </a:rPr>
              <a:t>     Grading Policy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153400" cy="3657600"/>
          </a:xfrm>
        </p:spPr>
        <p:txBody>
          <a:bodyPr/>
          <a:lstStyle/>
          <a:p>
            <a:pPr lvl="1">
              <a:lnSpc>
                <a:spcPct val="80000"/>
              </a:lnSpc>
              <a:buClr>
                <a:schemeClr val="accent2"/>
              </a:buClr>
              <a:buSzPct val="150000"/>
              <a:buFont typeface="Wingdings" pitchFamily="2" charset="2"/>
              <a:buChar char="§"/>
            </a:pPr>
            <a:r>
              <a:rPr lang="en-US" sz="2900" dirty="0">
                <a:latin typeface="Gadget" charset="0"/>
              </a:rPr>
              <a:t>50%  Assessment</a:t>
            </a:r>
          </a:p>
          <a:p>
            <a:pPr lvl="2">
              <a:lnSpc>
                <a:spcPct val="80000"/>
              </a:lnSpc>
              <a:buClr>
                <a:schemeClr val="accent2"/>
              </a:buClr>
              <a:buSzPct val="150000"/>
              <a:buFont typeface="Wingdings" pitchFamily="2" charset="2"/>
              <a:buChar char="§"/>
            </a:pPr>
            <a:r>
              <a:rPr lang="en-US" sz="2500" dirty="0">
                <a:latin typeface="Gadget" charset="0"/>
              </a:rPr>
              <a:t>Tests-Projects-Reports</a:t>
            </a:r>
          </a:p>
          <a:p>
            <a:pPr lvl="2">
              <a:lnSpc>
                <a:spcPct val="80000"/>
              </a:lnSpc>
              <a:buClr>
                <a:schemeClr val="accent2"/>
              </a:buClr>
              <a:buSzPct val="150000"/>
              <a:buFont typeface="Wingdings" pitchFamily="2" charset="2"/>
              <a:buChar char="§"/>
            </a:pPr>
            <a:endParaRPr lang="en-US" sz="2500" dirty="0">
              <a:latin typeface="Gadget" charset="0"/>
            </a:endParaRPr>
          </a:p>
          <a:p>
            <a:pPr lvl="2">
              <a:lnSpc>
                <a:spcPct val="80000"/>
              </a:lnSpc>
              <a:buClr>
                <a:schemeClr val="accent2"/>
              </a:buClr>
              <a:buSzPct val="150000"/>
              <a:buFont typeface="Wingdings" pitchFamily="2" charset="2"/>
              <a:buChar char="§"/>
            </a:pPr>
            <a:endParaRPr lang="en-US" sz="2500" dirty="0">
              <a:latin typeface="Gadget" charset="0"/>
            </a:endParaRPr>
          </a:p>
          <a:p>
            <a:pPr lvl="1">
              <a:lnSpc>
                <a:spcPct val="80000"/>
              </a:lnSpc>
              <a:buClr>
                <a:schemeClr val="accent2"/>
              </a:buClr>
              <a:buSzPct val="150000"/>
              <a:buFont typeface="Wingdings" pitchFamily="2" charset="2"/>
              <a:buChar char="§"/>
            </a:pPr>
            <a:r>
              <a:rPr lang="en-US" sz="2900" dirty="0">
                <a:latin typeface="Gadget" charset="0"/>
              </a:rPr>
              <a:t>50%  Classwork/Homework</a:t>
            </a:r>
          </a:p>
          <a:p>
            <a:pPr lvl="2">
              <a:lnSpc>
                <a:spcPct val="80000"/>
              </a:lnSpc>
              <a:buClr>
                <a:schemeClr val="accent2"/>
              </a:buClr>
              <a:buSzPct val="150000"/>
              <a:buFont typeface="Wingdings" pitchFamily="2" charset="2"/>
              <a:buChar char="§"/>
            </a:pPr>
            <a:r>
              <a:rPr lang="en-US" sz="2500" dirty="0">
                <a:latin typeface="Gadget" charset="0"/>
              </a:rPr>
              <a:t>Cornell Notes, Vocabulary, Workbook, 5 A Days, Drawings, Participation</a:t>
            </a:r>
          </a:p>
          <a:p>
            <a:pPr lvl="2">
              <a:lnSpc>
                <a:spcPct val="80000"/>
              </a:lnSpc>
              <a:buClr>
                <a:schemeClr val="accent2"/>
              </a:buClr>
              <a:buSzPct val="150000"/>
              <a:buNone/>
            </a:pPr>
            <a:endParaRPr lang="en-US" sz="2500" dirty="0">
              <a:latin typeface="Gadget" charset="0"/>
            </a:endParaRPr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0"/>
            <a:ext cx="18859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Tm="212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ook Antiqua"/>
                <a:cs typeface="Book Antiqua"/>
              </a:rPr>
              <a:t>The Plane to the Future!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will your contribution to the future be?</a:t>
            </a:r>
          </a:p>
        </p:txBody>
      </p:sp>
      <p:pic>
        <p:nvPicPr>
          <p:cNvPr id="2050" name="Picture 2" descr="http://ichef.bbci.co.uk/wwfeatures/624_351/images/live/p0/1f/0j/p01f0j0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59436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99874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763000" cy="914400"/>
          </a:xfrm>
        </p:spPr>
        <p:txBody>
          <a:bodyPr/>
          <a:lstStyle/>
          <a:p>
            <a:r>
              <a:rPr lang="en-US" sz="5400" dirty="0">
                <a:latin typeface="Textile" charset="0"/>
              </a:rPr>
              <a:t>Student Planners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482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2"/>
              </a:buClr>
              <a:buSzPct val="150000"/>
              <a:buFont typeface="Wingdings" pitchFamily="2" charset="2"/>
              <a:buChar char="§"/>
            </a:pPr>
            <a:endParaRPr lang="en-US" sz="2400" dirty="0">
              <a:latin typeface="Gadget" charset="0"/>
            </a:endParaRPr>
          </a:p>
          <a:p>
            <a:pPr>
              <a:lnSpc>
                <a:spcPct val="90000"/>
              </a:lnSpc>
              <a:buSzPct val="150000"/>
              <a:buFont typeface="Wingdings" pitchFamily="2" charset="2"/>
              <a:buChar char="§"/>
            </a:pPr>
            <a:r>
              <a:rPr lang="en-US" sz="2400" dirty="0">
                <a:latin typeface="Gadget" charset="0"/>
              </a:rPr>
              <a:t>Try to work backwards with the end in mind.</a:t>
            </a:r>
          </a:p>
          <a:p>
            <a:pPr>
              <a:lnSpc>
                <a:spcPct val="90000"/>
              </a:lnSpc>
              <a:buSzPct val="150000"/>
              <a:buFont typeface="Wingdings" pitchFamily="2" charset="2"/>
              <a:buChar char="§"/>
            </a:pPr>
            <a:r>
              <a:rPr lang="en-US" sz="2400" dirty="0">
                <a:latin typeface="Gadget" charset="0"/>
              </a:rPr>
              <a:t>Seven Habits techniques.</a:t>
            </a:r>
          </a:p>
          <a:p>
            <a:pPr>
              <a:lnSpc>
                <a:spcPct val="90000"/>
              </a:lnSpc>
              <a:buSzPct val="150000"/>
              <a:buFont typeface="Wingdings" pitchFamily="2" charset="2"/>
              <a:buChar char="§"/>
            </a:pPr>
            <a:r>
              <a:rPr lang="en-US" sz="2400" dirty="0">
                <a:latin typeface="Gadget" charset="0"/>
              </a:rPr>
              <a:t>Always log in your homework at the beginning or end of the period as noted. </a:t>
            </a: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657600"/>
            <a:ext cx="2430463" cy="24828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73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Donations	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891213" cy="4495800"/>
          </a:xfrm>
        </p:spPr>
        <p:txBody>
          <a:bodyPr/>
          <a:lstStyle/>
          <a:p>
            <a:r>
              <a:rPr lang="en-US">
                <a:latin typeface="Gadget" charset="0"/>
              </a:rPr>
              <a:t>Any donations of tissues, disinfectant wipes, post its, pens, pencils or aquarium fish and of course your time in the classroom is always appreciated.</a:t>
            </a:r>
          </a:p>
          <a:p>
            <a:pPr>
              <a:buFontTx/>
              <a:buNone/>
            </a:pPr>
            <a:endParaRPr lang="en-US">
              <a:latin typeface="Gadget" charset="0"/>
            </a:endParaRPr>
          </a:p>
        </p:txBody>
      </p:sp>
      <p:pic>
        <p:nvPicPr>
          <p:cNvPr id="125956" name="Picture 4" descr="dglxasse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962400"/>
            <a:ext cx="1212850" cy="1822450"/>
          </a:xfrm>
          <a:prstGeom prst="rect">
            <a:avLst/>
          </a:prstGeom>
          <a:noFill/>
        </p:spPr>
      </p:pic>
      <p:pic>
        <p:nvPicPr>
          <p:cNvPr id="125957" name="Picture 5" descr="dglxasset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609600"/>
            <a:ext cx="2057400" cy="2819400"/>
          </a:xfrm>
          <a:prstGeom prst="rect">
            <a:avLst/>
          </a:prstGeom>
          <a:noFill/>
        </p:spPr>
      </p:pic>
    </p:spTree>
  </p:cSld>
  <p:clrMapOvr>
    <a:masterClrMapping/>
  </p:clrMapOvr>
  <p:transition advTm="86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Topographic Map Project</a:t>
            </a:r>
            <a:br>
              <a:rPr lang="en-US" dirty="0"/>
            </a:br>
            <a:r>
              <a:rPr lang="en-US" dirty="0"/>
              <a:t>2015-2016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1600200"/>
            <a:ext cx="5994400" cy="4495800"/>
          </a:xfrm>
        </p:spPr>
      </p:pic>
    </p:spTree>
    <p:extLst>
      <p:ext uri="{BB962C8B-B14F-4D97-AF65-F5344CB8AC3E}">
        <p14:creationId xmlns:p14="http://schemas.microsoft.com/office/powerpoint/2010/main" val="140990094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Bright"/>
                <a:cs typeface="Lucida Bright"/>
              </a:rPr>
              <a:t>Who is Mr. Zrinski?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Book Antiqua"/>
                <a:cs typeface="Book Antiqua"/>
              </a:rPr>
              <a:t>Moravian College, Bethlehem, PA 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Book Antiqua"/>
                <a:cs typeface="Book Antiqua"/>
              </a:rPr>
              <a:t>BS Bio/Ed ’88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Book Antiqua"/>
                <a:cs typeface="Book Antiqua"/>
              </a:rPr>
              <a:t>East Stroudsburg University, PA 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Book Antiqua"/>
                <a:cs typeface="Book Antiqua"/>
              </a:rPr>
              <a:t>MS El. Ed  1995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Book Antiqua"/>
                <a:cs typeface="Book Antiqua"/>
              </a:rPr>
              <a:t>Wilkes University, Wilkes-Barre, PA 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Book Antiqua"/>
                <a:cs typeface="Book Antiqua"/>
              </a:rPr>
              <a:t>MS Technology  2000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Book Antiqua"/>
                <a:cs typeface="Book Antiqua"/>
              </a:rPr>
              <a:t>University of San Diego, 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Book Antiqua"/>
                <a:cs typeface="Book Antiqua"/>
              </a:rPr>
              <a:t>CLAD License  2007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Book Antiqua"/>
                <a:cs typeface="Book Antiqua"/>
              </a:rPr>
              <a:t>I enjoy hiking and traveling</a:t>
            </a:r>
            <a:r>
              <a:rPr lang="en-US" dirty="0">
                <a:latin typeface="Book Antiqua"/>
                <a:cs typeface="Book Antiqua"/>
              </a:rPr>
              <a:t>.</a:t>
            </a:r>
          </a:p>
        </p:txBody>
      </p:sp>
      <p:pic>
        <p:nvPicPr>
          <p:cNvPr id="4" name="Picture 3" descr="pennsylvania map, us map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962400"/>
            <a:ext cx="29845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265261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4800">
                <a:latin typeface="Textile" charset="0"/>
              </a:rPr>
              <a:t>Parent/Teacher Communication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648200"/>
          </a:xfrm>
        </p:spPr>
        <p:txBody>
          <a:bodyPr/>
          <a:lstStyle/>
          <a:p>
            <a:pPr>
              <a:lnSpc>
                <a:spcPct val="90000"/>
              </a:lnSpc>
              <a:buSzPct val="150000"/>
              <a:buFont typeface="Wingdings" pitchFamily="2" charset="2"/>
              <a:buChar char="§"/>
            </a:pPr>
            <a:r>
              <a:rPr lang="en-US" sz="2800" dirty="0">
                <a:latin typeface="Gadget" charset="0"/>
              </a:rPr>
              <a:t>Teacher website:</a:t>
            </a:r>
          </a:p>
          <a:p>
            <a:pPr lvl="1">
              <a:lnSpc>
                <a:spcPct val="90000"/>
              </a:lnSpc>
              <a:buSzPct val="150000"/>
              <a:buFont typeface="Wingdings" pitchFamily="2" charset="2"/>
              <a:buChar char="§"/>
            </a:pPr>
            <a:r>
              <a:rPr lang="en-US" sz="2400">
                <a:latin typeface="Gadget" charset="0"/>
              </a:rPr>
              <a:t>Homework </a:t>
            </a:r>
          </a:p>
          <a:p>
            <a:pPr lvl="1">
              <a:lnSpc>
                <a:spcPct val="90000"/>
              </a:lnSpc>
              <a:buSzPct val="150000"/>
              <a:buFont typeface="Wingdings" pitchFamily="2" charset="2"/>
              <a:buChar char="§"/>
            </a:pPr>
            <a:r>
              <a:rPr lang="en-US" sz="2800" dirty="0">
                <a:latin typeface="Gadget" charset="0"/>
              </a:rPr>
              <a:t>Email is best. </a:t>
            </a:r>
          </a:p>
          <a:p>
            <a:pPr marL="0" indent="0">
              <a:lnSpc>
                <a:spcPct val="90000"/>
              </a:lnSpc>
              <a:buSzPct val="150000"/>
              <a:buNone/>
            </a:pPr>
            <a:endParaRPr lang="en-US" sz="2800" dirty="0">
              <a:latin typeface="Gadget" charset="0"/>
            </a:endParaRPr>
          </a:p>
          <a:p>
            <a:pPr>
              <a:lnSpc>
                <a:spcPct val="90000"/>
              </a:lnSpc>
              <a:buSzPct val="150000"/>
              <a:buFont typeface="Wingdings" pitchFamily="2" charset="2"/>
              <a:buChar char="§"/>
            </a:pPr>
            <a:endParaRPr lang="en-US" sz="2800" dirty="0">
              <a:latin typeface="Gadget" charset="0"/>
            </a:endParaRPr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228600"/>
            <a:ext cx="4486275" cy="683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Tm="222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1951038"/>
            <a:ext cx="8534400" cy="4297362"/>
          </a:xfrm>
          <a:noFill/>
          <a:ln/>
        </p:spPr>
        <p:txBody>
          <a:bodyPr/>
          <a:lstStyle/>
          <a:p>
            <a:pPr>
              <a:buSzPct val="150000"/>
              <a:buFont typeface="Wingdings" pitchFamily="2" charset="2"/>
              <a:buNone/>
            </a:pPr>
            <a:r>
              <a:rPr lang="en-US" dirty="0">
                <a:latin typeface="Gadget" charset="0"/>
              </a:rPr>
              <a:t>	</a:t>
            </a:r>
            <a:endParaRPr lang="en-US" sz="2000" dirty="0">
              <a:latin typeface="Gadget" charset="0"/>
            </a:endParaRPr>
          </a:p>
          <a:p>
            <a:pPr>
              <a:buSzPct val="150000"/>
              <a:buFont typeface="Wingdings" pitchFamily="2" charset="2"/>
              <a:buChar char="§"/>
            </a:pPr>
            <a:r>
              <a:rPr lang="en-US" sz="2000" dirty="0">
                <a:latin typeface="Gadget" charset="0"/>
              </a:rPr>
              <a:t>Boot Camp Organization. Science Notebook.</a:t>
            </a:r>
          </a:p>
          <a:p>
            <a:pPr>
              <a:buSzPct val="150000"/>
              <a:buFont typeface="Wingdings" pitchFamily="2" charset="2"/>
              <a:buChar char="§"/>
            </a:pPr>
            <a:r>
              <a:rPr lang="en-US" sz="2000" dirty="0">
                <a:latin typeface="Gadget" charset="0"/>
              </a:rPr>
              <a:t>Study Clinic-Graphic Organizers</a:t>
            </a:r>
          </a:p>
          <a:p>
            <a:pPr>
              <a:buSzPct val="150000"/>
              <a:buFont typeface="Wingdings" pitchFamily="2" charset="2"/>
              <a:buChar char="§"/>
            </a:pPr>
            <a:r>
              <a:rPr lang="en-US" sz="2000" dirty="0">
                <a:latin typeface="Gadget" charset="0"/>
              </a:rPr>
              <a:t>Keys to Success-How to take a test?</a:t>
            </a:r>
          </a:p>
          <a:p>
            <a:pPr>
              <a:buSzPct val="150000"/>
              <a:buFont typeface="Wingdings" pitchFamily="2" charset="2"/>
              <a:buChar char="§"/>
            </a:pPr>
            <a:r>
              <a:rPr lang="en-US" sz="2000" dirty="0">
                <a:latin typeface="Gadget" charset="0"/>
              </a:rPr>
              <a:t>Cultural Awareness</a:t>
            </a:r>
          </a:p>
          <a:p>
            <a:pPr>
              <a:buSzPct val="150000"/>
              <a:buFont typeface="Wingdings" pitchFamily="2" charset="2"/>
              <a:buChar char="§"/>
            </a:pPr>
            <a:r>
              <a:rPr lang="en-US" sz="2000" dirty="0">
                <a:latin typeface="Gadget" charset="0"/>
              </a:rPr>
              <a:t>Mind Up/The Mind That’s Mine-How the Mind works. Take a break.</a:t>
            </a:r>
          </a:p>
          <a:p>
            <a:pPr>
              <a:buSzPct val="150000"/>
              <a:buFont typeface="Wingdings" pitchFamily="2" charset="2"/>
              <a:buChar char="§"/>
            </a:pPr>
            <a:r>
              <a:rPr lang="en-US" sz="2000" dirty="0">
                <a:latin typeface="Gadget" charset="0"/>
              </a:rPr>
              <a:t>Physical Health/Mind Fitness</a:t>
            </a:r>
          </a:p>
          <a:p>
            <a:pPr>
              <a:buSzPct val="150000"/>
              <a:buFont typeface="Wingdings" pitchFamily="2" charset="2"/>
              <a:buChar char="§"/>
            </a:pPr>
            <a:r>
              <a:rPr lang="en-US" sz="2000" dirty="0">
                <a:latin typeface="Gadget" charset="0"/>
              </a:rPr>
              <a:t>Drug/Smoking/Alcohol Awareness</a:t>
            </a:r>
          </a:p>
          <a:p>
            <a:pPr>
              <a:buSzPct val="150000"/>
              <a:buFont typeface="Wingdings" pitchFamily="2" charset="2"/>
              <a:buChar char="§"/>
            </a:pPr>
            <a:r>
              <a:rPr lang="en-US" sz="2000">
                <a:latin typeface="Gadget" charset="0"/>
              </a:rPr>
              <a:t>Banking </a:t>
            </a:r>
            <a:r>
              <a:rPr lang="en-US" sz="2000" dirty="0">
                <a:latin typeface="Gadget" charset="0"/>
              </a:rPr>
              <a:t>and Finance (Wells Fargo Bank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22438"/>
          </a:xfrm>
        </p:spPr>
        <p:txBody>
          <a:bodyPr/>
          <a:lstStyle/>
          <a:p>
            <a:br>
              <a:rPr lang="en-US" dirty="0">
                <a:latin typeface="Textile" charset="0"/>
              </a:rPr>
            </a:br>
            <a:r>
              <a:rPr lang="en-US" sz="4000" dirty="0">
                <a:latin typeface="Textile" charset="0"/>
              </a:rPr>
              <a:t>Life Skills Enrichment Homeroom</a:t>
            </a:r>
            <a:br>
              <a:rPr lang="en-US" sz="4000" dirty="0">
                <a:latin typeface="Textile" charset="0"/>
              </a:rPr>
            </a:br>
            <a:r>
              <a:rPr lang="en-US" sz="4000" dirty="0">
                <a:latin typeface="Textile" charset="0"/>
              </a:rPr>
              <a:t>(</a:t>
            </a:r>
            <a:r>
              <a:rPr lang="en-US" sz="3600" i="1" dirty="0">
                <a:latin typeface="Textile" charset="0"/>
              </a:rPr>
              <a:t>Things that can help you in science.)</a:t>
            </a:r>
            <a:br>
              <a:rPr lang="en-US" dirty="0">
                <a:latin typeface="Textile" charset="0"/>
              </a:rPr>
            </a:b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13489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762000"/>
            <a:ext cx="6791325" cy="1143000"/>
          </a:xfrm>
        </p:spPr>
        <p:txBody>
          <a:bodyPr/>
          <a:lstStyle/>
          <a:p>
            <a:r>
              <a:rPr lang="en-US" sz="3600" dirty="0"/>
              <a:t>Thank you for being in my class.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  <a:latin typeface="Comic Sans MS" pitchFamily="66" charset="0"/>
            </a:endParaRPr>
          </a:p>
          <a:p>
            <a:endParaRPr lang="en-US" dirty="0">
              <a:solidFill>
                <a:srgbClr val="FFFFFF"/>
              </a:solidFill>
              <a:latin typeface="Comic Sans MS" pitchFamily="66" charset="0"/>
            </a:endParaRPr>
          </a:p>
        </p:txBody>
      </p:sp>
      <p:pic>
        <p:nvPicPr>
          <p:cNvPr id="1026" name="Picture 2" descr="Image result for plane qu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5626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5598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704850"/>
          </a:xfrm>
        </p:spPr>
        <p:txBody>
          <a:bodyPr/>
          <a:lstStyle/>
          <a:p>
            <a:pPr algn="l"/>
            <a:r>
              <a:rPr lang="en-US" sz="3600" dirty="0">
                <a:latin typeface="Book Antiqua"/>
                <a:cs typeface="Book Antiqua"/>
              </a:rPr>
              <a:t>Where has Mr. Zrinski taught?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2400" dirty="0">
              <a:latin typeface="Book Antiqua"/>
              <a:cs typeface="Book Antiqua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Book Antiqua"/>
                <a:cs typeface="Book Antiqua"/>
              </a:rPr>
              <a:t>Bethlehem Area School District                 1988-2004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Book Antiqua"/>
                <a:cs typeface="Book Antiqua"/>
              </a:rPr>
              <a:t>Bethlehem, Pennsylvania		Grades 3-12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Book Antiqua"/>
              <a:cs typeface="Book Antiqua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Book Antiqua"/>
                <a:cs typeface="Book Antiqua"/>
              </a:rPr>
              <a:t>American International School of Israel     1992-1993</a:t>
            </a:r>
          </a:p>
          <a:p>
            <a:pPr>
              <a:lnSpc>
                <a:spcPct val="80000"/>
              </a:lnSpc>
            </a:pPr>
            <a:r>
              <a:rPr lang="en-US" sz="1200" dirty="0" err="1">
                <a:latin typeface="Book Antiqua"/>
                <a:cs typeface="Book Antiqua"/>
              </a:rPr>
              <a:t>Kfar</a:t>
            </a:r>
            <a:r>
              <a:rPr lang="en-US" sz="1200" dirty="0">
                <a:latin typeface="Book Antiqua"/>
                <a:cs typeface="Book Antiqua"/>
              </a:rPr>
              <a:t> </a:t>
            </a:r>
            <a:r>
              <a:rPr lang="en-US" sz="1200" dirty="0" err="1">
                <a:latin typeface="Book Antiqua"/>
                <a:cs typeface="Book Antiqua"/>
              </a:rPr>
              <a:t>Shmaryahu</a:t>
            </a:r>
            <a:r>
              <a:rPr lang="en-US" sz="1200" dirty="0">
                <a:latin typeface="Book Antiqua"/>
                <a:cs typeface="Book Antiqua"/>
              </a:rPr>
              <a:t>, Israel		Grades 5-6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Book Antiqua"/>
              <a:cs typeface="Book Antiqua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Book Antiqua"/>
                <a:cs typeface="Book Antiqua"/>
              </a:rPr>
              <a:t>Mt. Diablo Elementary School                    2002-2003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Book Antiqua"/>
              <a:cs typeface="Book Antiqua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Book Antiqua"/>
                <a:cs typeface="Book Antiqua"/>
              </a:rPr>
              <a:t>Walnut Creek, CA			Grade 5</a:t>
            </a:r>
            <a:endParaRPr lang="en-US" sz="2400" dirty="0">
              <a:latin typeface="Book Antiqua"/>
              <a:cs typeface="Book Antiqua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Book Antiqua"/>
                <a:cs typeface="Book Antiqua"/>
              </a:rPr>
              <a:t>Brentwood Union School District              2005-2012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Book Antiqua"/>
              <a:cs typeface="Book Antiqua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Book Antiqua"/>
                <a:cs typeface="Book Antiqua"/>
              </a:rPr>
              <a:t>High Point Academy                                   2012-2015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Book Antiqua"/>
                <a:cs typeface="Book Antiqua"/>
              </a:rPr>
              <a:t>Pasadena, California			Grades 7/8</a:t>
            </a:r>
          </a:p>
        </p:txBody>
      </p:sp>
    </p:spTree>
  </p:cSld>
  <p:clrMapOvr>
    <a:masterClrMapping/>
  </p:clrMapOvr>
  <p:transition advTm="9864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153400" cy="1828800"/>
          </a:xfrm>
        </p:spPr>
        <p:txBody>
          <a:bodyPr/>
          <a:lstStyle/>
          <a:p>
            <a:r>
              <a:rPr lang="en-US" dirty="0">
                <a:latin typeface="Book Antiqua"/>
                <a:cs typeface="Book Antiqua"/>
              </a:rPr>
              <a:t>I am happy to say I have served thousands for over 3 decades!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52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i="1" dirty="0"/>
              <a:t>This is my</a:t>
            </a:r>
          </a:p>
          <a:p>
            <a:pPr marL="0" indent="0" algn="ctr">
              <a:buNone/>
            </a:pPr>
            <a:r>
              <a:rPr lang="en-US" sz="7200" b="1" i="1" dirty="0"/>
              <a:t>36</a:t>
            </a:r>
            <a:r>
              <a:rPr lang="en-US" sz="7200" b="1" i="1" baseline="30000" dirty="0"/>
              <a:t>th</a:t>
            </a:r>
            <a:r>
              <a:rPr lang="en-US" sz="7200" b="1" i="1" dirty="0"/>
              <a:t> year! </a:t>
            </a:r>
          </a:p>
        </p:txBody>
      </p:sp>
    </p:spTree>
    <p:extLst>
      <p:ext uri="{BB962C8B-B14F-4D97-AF65-F5344CB8AC3E}">
        <p14:creationId xmlns:p14="http://schemas.microsoft.com/office/powerpoint/2010/main" val="191876853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800" b="1" i="1" u="sng" dirty="0"/>
              <a:t>Classroom Management</a:t>
            </a:r>
            <a:br>
              <a:rPr lang="en-US" sz="4800" dirty="0"/>
            </a:br>
            <a:r>
              <a:rPr lang="en-US" sz="2800" dirty="0"/>
              <a:t>COMMUNITY BUILDING CIRCLES</a:t>
            </a:r>
            <a:endParaRPr lang="en-US" sz="4800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6553200" cy="4343400"/>
          </a:xfrm>
        </p:spPr>
        <p:txBody>
          <a:bodyPr/>
          <a:lstStyle/>
          <a:p>
            <a:pPr marL="533400" indent="-533400" algn="l">
              <a:lnSpc>
                <a:spcPct val="80000"/>
              </a:lnSpc>
              <a:buFontTx/>
              <a:buAutoNum type="arabicPeriod"/>
            </a:pPr>
            <a:r>
              <a:rPr lang="en-US" sz="3600" dirty="0">
                <a:solidFill>
                  <a:srgbClr val="FFFFFF"/>
                </a:solidFill>
                <a:latin typeface="Times New Roman" pitchFamily="18" charset="0"/>
              </a:rPr>
              <a:t>Listen when others are talking. </a:t>
            </a:r>
          </a:p>
          <a:p>
            <a:pPr marL="533400" indent="-533400" algn="l">
              <a:lnSpc>
                <a:spcPct val="80000"/>
              </a:lnSpc>
              <a:buFontTx/>
              <a:buAutoNum type="arabicPeriod"/>
            </a:pPr>
            <a:r>
              <a:rPr lang="en-US" sz="3600" dirty="0">
                <a:solidFill>
                  <a:srgbClr val="FFFFFF"/>
                </a:solidFill>
                <a:latin typeface="Times New Roman" pitchFamily="18" charset="0"/>
              </a:rPr>
              <a:t>Follow directions.</a:t>
            </a:r>
          </a:p>
          <a:p>
            <a:pPr marL="533400" indent="-533400" algn="l">
              <a:lnSpc>
                <a:spcPct val="80000"/>
              </a:lnSpc>
              <a:buFontTx/>
              <a:buAutoNum type="arabicPeriod"/>
            </a:pPr>
            <a:r>
              <a:rPr lang="en-US" sz="3600" dirty="0">
                <a:solidFill>
                  <a:srgbClr val="FFFFFF"/>
                </a:solidFill>
                <a:latin typeface="Times New Roman" pitchFamily="18" charset="0"/>
              </a:rPr>
              <a:t>Keep hands feet and objects to yourself.</a:t>
            </a:r>
          </a:p>
          <a:p>
            <a:pPr marL="533400" indent="-533400" algn="l">
              <a:lnSpc>
                <a:spcPct val="80000"/>
              </a:lnSpc>
              <a:buFontTx/>
              <a:buAutoNum type="arabicPeriod"/>
            </a:pPr>
            <a:r>
              <a:rPr lang="en-US" sz="3600" dirty="0">
                <a:solidFill>
                  <a:srgbClr val="FFFFFF"/>
                </a:solidFill>
                <a:latin typeface="Times New Roman" pitchFamily="18" charset="0"/>
              </a:rPr>
              <a:t>Work quietly and don’t disturb others.</a:t>
            </a:r>
          </a:p>
          <a:p>
            <a:pPr marL="533400" indent="-533400" algn="l">
              <a:lnSpc>
                <a:spcPct val="80000"/>
              </a:lnSpc>
              <a:buFontTx/>
              <a:buAutoNum type="arabicPeriod"/>
            </a:pPr>
            <a:r>
              <a:rPr lang="en-US" sz="3600" dirty="0">
                <a:solidFill>
                  <a:srgbClr val="FFFFFF"/>
                </a:solidFill>
                <a:latin typeface="Times New Roman" pitchFamily="18" charset="0"/>
              </a:rPr>
              <a:t>Show respect for school and personal property.</a:t>
            </a:r>
          </a:p>
          <a:p>
            <a:pPr marL="533400" indent="-533400" algn="l">
              <a:lnSpc>
                <a:spcPct val="80000"/>
              </a:lnSpc>
              <a:buFontTx/>
              <a:buAutoNum type="arabicPeriod"/>
            </a:pPr>
            <a:r>
              <a:rPr lang="en-US" sz="3600" dirty="0">
                <a:solidFill>
                  <a:srgbClr val="FFFFFF"/>
                </a:solidFill>
                <a:latin typeface="Times New Roman" pitchFamily="18" charset="0"/>
              </a:rPr>
              <a:t>Work and play in a safe manner.</a:t>
            </a:r>
          </a:p>
        </p:txBody>
      </p:sp>
      <p:pic>
        <p:nvPicPr>
          <p:cNvPr id="119818" name="Picture 10" descr="MPj043954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484813"/>
            <a:ext cx="2057400" cy="1373187"/>
          </a:xfrm>
          <a:prstGeom prst="rect">
            <a:avLst/>
          </a:prstGeom>
          <a:noFill/>
        </p:spPr>
      </p:pic>
    </p:spTree>
  </p:cSld>
  <p:clrMapOvr>
    <a:masterClrMapping/>
  </p:clrMapOvr>
  <p:transition advTm="1473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Book Antiqua"/>
                <a:cs typeface="Book Antiqua"/>
              </a:rPr>
              <a:t>Standard Week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r>
              <a:rPr lang="en-US" sz="2800" dirty="0">
                <a:latin typeface="Book Antiqua"/>
                <a:cs typeface="Book Antiqua"/>
              </a:rPr>
              <a:t>Every day class starts with a </a:t>
            </a:r>
          </a:p>
          <a:p>
            <a:pPr marL="457200" lvl="1" indent="0">
              <a:buNone/>
            </a:pPr>
            <a:r>
              <a:rPr lang="en-US" dirty="0">
                <a:latin typeface="Book Antiqua"/>
                <a:cs typeface="Book Antiqua"/>
              </a:rPr>
              <a:t>5 A Day Warm Up. Agenda is set.</a:t>
            </a:r>
          </a:p>
          <a:p>
            <a:r>
              <a:rPr lang="en-US" sz="2800" dirty="0">
                <a:latin typeface="Book Antiqua"/>
                <a:cs typeface="Book Antiqua"/>
              </a:rPr>
              <a:t> Standards and Learning Targets are noted. </a:t>
            </a:r>
          </a:p>
          <a:p>
            <a:r>
              <a:rPr lang="en-US" sz="2800" dirty="0">
                <a:latin typeface="Book Antiqua"/>
                <a:cs typeface="Book Antiqua"/>
              </a:rPr>
              <a:t>Monday –	Vocabulary  Word Well</a:t>
            </a:r>
          </a:p>
          <a:p>
            <a:r>
              <a:rPr lang="en-US" sz="2800" dirty="0">
                <a:latin typeface="Book Antiqua"/>
                <a:cs typeface="Book Antiqua"/>
              </a:rPr>
              <a:t>Tuesday – 	Text Reading K-W-L Chart</a:t>
            </a:r>
          </a:p>
          <a:p>
            <a:r>
              <a:rPr lang="en-US" sz="2800" dirty="0">
                <a:latin typeface="Book Antiqua"/>
                <a:cs typeface="Book Antiqua"/>
              </a:rPr>
              <a:t>Wednesday-	Further details.</a:t>
            </a:r>
          </a:p>
          <a:p>
            <a:r>
              <a:rPr lang="en-US" sz="2800" dirty="0">
                <a:latin typeface="Book Antiqua"/>
                <a:cs typeface="Book Antiqua"/>
              </a:rPr>
              <a:t>Thursday – 	Review</a:t>
            </a:r>
          </a:p>
          <a:p>
            <a:r>
              <a:rPr lang="en-US" sz="2800" dirty="0">
                <a:latin typeface="Book Antiqua"/>
                <a:cs typeface="Book Antiqua"/>
              </a:rPr>
              <a:t>Friday – 	Journal/Reflection daily. </a:t>
            </a:r>
          </a:p>
          <a:p>
            <a:pPr lvl="1"/>
            <a:r>
              <a:rPr lang="en-US" sz="2400" dirty="0">
                <a:latin typeface="Book Antiqua"/>
                <a:cs typeface="Book Antiqua"/>
              </a:rPr>
              <a:t>Project and extensions offered. </a:t>
            </a:r>
          </a:p>
        </p:txBody>
      </p:sp>
      <p:pic>
        <p:nvPicPr>
          <p:cNvPr id="124932" name="Picture 4" descr="dglxasse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0886"/>
            <a:ext cx="1981200" cy="2362200"/>
          </a:xfrm>
          <a:prstGeom prst="rect">
            <a:avLst/>
          </a:prstGeom>
          <a:noFill/>
        </p:spPr>
      </p:pic>
      <p:pic>
        <p:nvPicPr>
          <p:cNvPr id="124933" name="Picture 5" descr="dglxasset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7114" y="3657600"/>
            <a:ext cx="2057400" cy="2474913"/>
          </a:xfrm>
          <a:prstGeom prst="rect">
            <a:avLst/>
          </a:prstGeom>
          <a:noFill/>
        </p:spPr>
      </p:pic>
    </p:spTree>
  </p:cSld>
  <p:clrMapOvr>
    <a:masterClrMapping/>
  </p:clrMapOvr>
  <p:transition advTm="1399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sz="4800" b="1" dirty="0"/>
              <a:t>Math/Science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 Learn in a fun way.</a:t>
            </a:r>
          </a:p>
          <a:p>
            <a:r>
              <a:rPr lang="en-US" dirty="0"/>
              <a:t>2- Help others know more about pre-Algebra and Earth Science.</a:t>
            </a:r>
          </a:p>
          <a:p>
            <a:r>
              <a:rPr lang="en-US" dirty="0"/>
              <a:t>3- Challenging your mind</a:t>
            </a:r>
          </a:p>
          <a:p>
            <a:r>
              <a:rPr lang="en-US" dirty="0"/>
              <a:t>4-  Communicate and Research</a:t>
            </a:r>
          </a:p>
          <a:p>
            <a:r>
              <a:rPr lang="en-US" dirty="0"/>
              <a:t>5-  Life Long Learning </a:t>
            </a:r>
          </a:p>
          <a:p>
            <a:r>
              <a:rPr lang="en-US" dirty="0"/>
              <a:t>6-  Support of Parents/Teachers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476274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California Math Common Core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524000"/>
            <a:ext cx="2971800" cy="4038600"/>
          </a:xfrm>
        </p:spPr>
      </p:pic>
      <p:sp>
        <p:nvSpPr>
          <p:cNvPr id="5" name="TextBox 4"/>
          <p:cNvSpPr txBox="1"/>
          <p:nvPr/>
        </p:nvSpPr>
        <p:spPr>
          <a:xfrm>
            <a:off x="762000" y="1600200"/>
            <a:ext cx="487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Unit 2 The Number System</a:t>
            </a:r>
          </a:p>
          <a:p>
            <a:r>
              <a:rPr lang="en-US" dirty="0"/>
              <a:t>     </a:t>
            </a:r>
            <a:r>
              <a:rPr lang="en-US" dirty="0" err="1"/>
              <a:t>Ch</a:t>
            </a:r>
            <a:r>
              <a:rPr lang="en-US" dirty="0"/>
              <a:t> 3- Compute with Multi Digit Numbers</a:t>
            </a:r>
          </a:p>
          <a:p>
            <a:r>
              <a:rPr lang="en-US" dirty="0"/>
              <a:t>     </a:t>
            </a:r>
            <a:r>
              <a:rPr lang="en-US" dirty="0" err="1"/>
              <a:t>Ch</a:t>
            </a:r>
            <a:r>
              <a:rPr lang="en-US" dirty="0"/>
              <a:t> 4 – Multiply and Divide Fraction</a:t>
            </a:r>
          </a:p>
          <a:p>
            <a:r>
              <a:rPr lang="en-US" dirty="0"/>
              <a:t>     </a:t>
            </a:r>
            <a:r>
              <a:rPr lang="en-US" dirty="0" err="1"/>
              <a:t>Ch</a:t>
            </a:r>
            <a:r>
              <a:rPr lang="en-US" dirty="0"/>
              <a:t> 5 – Integers and the Coordinate Plane</a:t>
            </a:r>
          </a:p>
          <a:p>
            <a:r>
              <a:rPr lang="en-US" dirty="0"/>
              <a:t>Unit 1 Ratios and Proportional Relationships</a:t>
            </a:r>
          </a:p>
          <a:p>
            <a:r>
              <a:rPr lang="en-US" dirty="0"/>
              <a:t>     </a:t>
            </a:r>
            <a:r>
              <a:rPr lang="en-US" dirty="0" err="1"/>
              <a:t>Ch</a:t>
            </a:r>
            <a:r>
              <a:rPr lang="en-US" dirty="0"/>
              <a:t> 1 Ratios and Rates</a:t>
            </a:r>
          </a:p>
          <a:p>
            <a:r>
              <a:rPr lang="en-US" dirty="0"/>
              <a:t>     </a:t>
            </a:r>
            <a:r>
              <a:rPr lang="en-US" dirty="0" err="1"/>
              <a:t>Ch</a:t>
            </a:r>
            <a:r>
              <a:rPr lang="en-US" dirty="0"/>
              <a:t> 2 Fractions, Decimals and </a:t>
            </a:r>
            <a:r>
              <a:rPr lang="en-US" dirty="0" err="1"/>
              <a:t>Percents</a:t>
            </a:r>
            <a:endParaRPr lang="en-US" dirty="0"/>
          </a:p>
          <a:p>
            <a:r>
              <a:rPr lang="en-US" dirty="0"/>
              <a:t>Unit 3 Expressions and Equations</a:t>
            </a:r>
          </a:p>
          <a:p>
            <a:r>
              <a:rPr lang="en-US" dirty="0"/>
              <a:t>     </a:t>
            </a:r>
            <a:r>
              <a:rPr lang="en-US" dirty="0" err="1"/>
              <a:t>Ch</a:t>
            </a:r>
            <a:r>
              <a:rPr lang="en-US" dirty="0"/>
              <a:t> 6 Expressions</a:t>
            </a:r>
          </a:p>
          <a:p>
            <a:r>
              <a:rPr lang="en-US" dirty="0"/>
              <a:t>     </a:t>
            </a:r>
            <a:r>
              <a:rPr lang="en-US" dirty="0" err="1"/>
              <a:t>Ch</a:t>
            </a:r>
            <a:r>
              <a:rPr lang="en-US" dirty="0"/>
              <a:t> 7 Equations</a:t>
            </a:r>
          </a:p>
          <a:p>
            <a:r>
              <a:rPr lang="en-US" dirty="0"/>
              <a:t>     </a:t>
            </a:r>
            <a:r>
              <a:rPr lang="en-US" dirty="0" err="1"/>
              <a:t>Ch</a:t>
            </a:r>
            <a:r>
              <a:rPr lang="en-US" dirty="0"/>
              <a:t> 8 Functions and Inequalities</a:t>
            </a:r>
          </a:p>
          <a:p>
            <a:r>
              <a:rPr lang="en-US" dirty="0"/>
              <a:t>Unit 4 Geometry</a:t>
            </a:r>
          </a:p>
          <a:p>
            <a:r>
              <a:rPr lang="en-US" dirty="0"/>
              <a:t>     </a:t>
            </a:r>
            <a:r>
              <a:rPr lang="en-US" dirty="0" err="1"/>
              <a:t>Ch</a:t>
            </a:r>
            <a:r>
              <a:rPr lang="en-US" dirty="0"/>
              <a:t> 9 Area</a:t>
            </a:r>
          </a:p>
          <a:p>
            <a:r>
              <a:rPr lang="en-US" dirty="0"/>
              <a:t>     </a:t>
            </a:r>
            <a:r>
              <a:rPr lang="en-US" dirty="0" err="1"/>
              <a:t>Ch</a:t>
            </a:r>
            <a:r>
              <a:rPr lang="en-US" dirty="0"/>
              <a:t> 10  Volume and Surface Area</a:t>
            </a:r>
          </a:p>
          <a:p>
            <a:r>
              <a:rPr lang="en-US" dirty="0"/>
              <a:t>Unit 5</a:t>
            </a:r>
          </a:p>
          <a:p>
            <a:r>
              <a:rPr lang="en-US" dirty="0"/>
              <a:t>     </a:t>
            </a:r>
            <a:r>
              <a:rPr lang="en-US" dirty="0" err="1"/>
              <a:t>Ch</a:t>
            </a:r>
            <a:r>
              <a:rPr lang="en-US" dirty="0"/>
              <a:t> 11 Statistical Measures </a:t>
            </a:r>
          </a:p>
          <a:p>
            <a:r>
              <a:rPr lang="en-US" dirty="0"/>
              <a:t>     </a:t>
            </a:r>
            <a:r>
              <a:rPr lang="en-US" dirty="0" err="1"/>
              <a:t>Ch</a:t>
            </a:r>
            <a:r>
              <a:rPr lang="en-US" dirty="0"/>
              <a:t> 12 Statistical Displays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27357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763000" cy="609600"/>
          </a:xfrm>
        </p:spPr>
        <p:txBody>
          <a:bodyPr/>
          <a:lstStyle/>
          <a:p>
            <a:pPr algn="l"/>
            <a:r>
              <a:rPr lang="en-US" dirty="0">
                <a:latin typeface="Book Antiqua"/>
                <a:cs typeface="Book Antiqua"/>
              </a:rPr>
              <a:t>  6th Grade Science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953000"/>
          </a:xfrm>
        </p:spPr>
        <p:txBody>
          <a:bodyPr/>
          <a:lstStyle/>
          <a:p>
            <a:pPr>
              <a:buSzPct val="150000"/>
              <a:buFont typeface="Wingdings" pitchFamily="2" charset="2"/>
              <a:buChar char="§"/>
            </a:pPr>
            <a:endParaRPr lang="en-US" sz="2400" dirty="0">
              <a:latin typeface="Gadget" charset="0"/>
            </a:endParaRPr>
          </a:p>
          <a:p>
            <a:pPr>
              <a:buSzPct val="150000"/>
              <a:buFont typeface="Wingdings" pitchFamily="2" charset="2"/>
              <a:buChar char="§"/>
            </a:pPr>
            <a:endParaRPr lang="en-US" sz="2000" dirty="0">
              <a:latin typeface="Gadget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96DFEB-448D-8E98-070D-34B9F34D5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027461"/>
              </p:ext>
            </p:extLst>
          </p:nvPr>
        </p:nvGraphicFramePr>
        <p:xfrm>
          <a:off x="457200" y="1143001"/>
          <a:ext cx="7924800" cy="4456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4800">
                  <a:extLst>
                    <a:ext uri="{9D8B030D-6E8A-4147-A177-3AD203B41FA5}">
                      <a16:colId xmlns:a16="http://schemas.microsoft.com/office/drawing/2014/main" val="1956407459"/>
                    </a:ext>
                  </a:extLst>
                </a:gridCol>
              </a:tblGrid>
              <a:tr h="44564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Topic 1: Living Things in the Biosphere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Topic 2: The Cell System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Topic 3:  Human Body Systems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Topic 4: Introduction to Earth Systems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Topic 5:  Thermal Energy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Topic 6:  Weather in the Atmosphere and Ocean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Topic 7:  Energy and Weather in the Atmosphere and Ocean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Topic 8:  Climate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Topic 9: Reproduction and Growth in Plants and Animals/Inheritance - Genetics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Topic 10:  Engineering and Design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Bonus: Aeronautics</a:t>
                      </a:r>
                      <a:endParaRPr lang="en-US" sz="1600" dirty="0">
                        <a:solidFill>
                          <a:srgbClr val="404040"/>
                        </a:solidFill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501348564"/>
                  </a:ext>
                </a:extLst>
              </a:tr>
            </a:tbl>
          </a:graphicData>
        </a:graphic>
      </p:graphicFrame>
      <p:pic>
        <p:nvPicPr>
          <p:cNvPr id="76813" name="Picture 13" descr="MC900020778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724400"/>
            <a:ext cx="44196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6814" name="Picture 14" descr="MC900431532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457200"/>
            <a:ext cx="2971800" cy="2971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039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3.6|1.7|0.9|1.5|1.7|1.4|1.4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9|0.8|0.9|1.2|0.9|7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|1.2|1|0.9|1.4|1.3|1.4|1.1|1.3|1.1|1.3|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6|1.4|1.7|0.9|1.7|1.6|1.6|1.3|5.7|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0.8|0.7|0.7|0.8|4|6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0.7|0.5|0.6|0.7|0.6|1|0.7|0.9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0.9|1.4|1.1|1.6|1.2|1.7|1.2|1.4|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2|1.2|0.7|1.5"/>
</p:tagLst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2546</TotalTime>
  <Words>1054</Words>
  <Application>Microsoft Office PowerPoint</Application>
  <PresentationFormat>Letter Paper (8.5x11 in)</PresentationFormat>
  <Paragraphs>194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Book Antiqua</vt:lpstr>
      <vt:lpstr>Calisto MT</vt:lpstr>
      <vt:lpstr>Comic Sans MS</vt:lpstr>
      <vt:lpstr>Gadget</vt:lpstr>
      <vt:lpstr>Lucida Bright</vt:lpstr>
      <vt:lpstr>Textile</vt:lpstr>
      <vt:lpstr>Times</vt:lpstr>
      <vt:lpstr>Times New Roman</vt:lpstr>
      <vt:lpstr>Wingdings</vt:lpstr>
      <vt:lpstr>Mountain Top</vt:lpstr>
      <vt:lpstr>Welcome to   Mr. Zrinski’s  6th Grade Math Science &amp; 7th Grade Science 2023-2024 </vt:lpstr>
      <vt:lpstr>Who is Mr. Zrinski?</vt:lpstr>
      <vt:lpstr>Where has Mr. Zrinski taught?</vt:lpstr>
      <vt:lpstr>I am happy to say I have served thousands for over 3 decades!</vt:lpstr>
      <vt:lpstr>Classroom Management COMMUNITY BUILDING CIRCLES</vt:lpstr>
      <vt:lpstr>Standard Week</vt:lpstr>
      <vt:lpstr>Math/Science Mission</vt:lpstr>
      <vt:lpstr>California Math Common Core</vt:lpstr>
      <vt:lpstr>  6th Grade Science</vt:lpstr>
      <vt:lpstr>7th Grade Science</vt:lpstr>
      <vt:lpstr>Science Program Organization</vt:lpstr>
      <vt:lpstr> Consistent Deep Lessons </vt:lpstr>
      <vt:lpstr>5 E’s of Science</vt:lpstr>
      <vt:lpstr>5 C’s</vt:lpstr>
      <vt:lpstr>     Grading Policy</vt:lpstr>
      <vt:lpstr>The Plane to the Future! </vt:lpstr>
      <vt:lpstr>Student Planners</vt:lpstr>
      <vt:lpstr>Donations </vt:lpstr>
      <vt:lpstr>Topographic Map Project 2015-2016</vt:lpstr>
      <vt:lpstr>Parent/Teacher Communication</vt:lpstr>
      <vt:lpstr> Life Skills Enrichment Homeroom (Things that can help you in science.) </vt:lpstr>
      <vt:lpstr>Thank you for being in my class.</vt:lpstr>
    </vt:vector>
  </TitlesOfParts>
  <Company>BUSD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Night</dc:title>
  <dc:creator>EH</dc:creator>
  <cp:lastModifiedBy>Frank Zrinski Jr</cp:lastModifiedBy>
  <cp:revision>150</cp:revision>
  <cp:lastPrinted>2003-07-24T16:30:20Z</cp:lastPrinted>
  <dcterms:created xsi:type="dcterms:W3CDTF">2001-07-30T22:55:44Z</dcterms:created>
  <dcterms:modified xsi:type="dcterms:W3CDTF">2023-06-25T00:25:28Z</dcterms:modified>
</cp:coreProperties>
</file>